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7" r:id="rId5"/>
  </p:sldIdLst>
  <p:sldSz cx="42808525" cy="30279975"/>
  <p:notesSz cx="9944100" cy="6805613"/>
  <p:defaultTextStyle>
    <a:defPPr>
      <a:defRPr lang="fi-FI"/>
    </a:defPPr>
    <a:lvl1pPr marL="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9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5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35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14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91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7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247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42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E870259-DB36-419C-9BFD-ABBDAB4CCDB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116"/>
    <a:srgbClr val="3A75C4"/>
    <a:srgbClr val="00BD9D"/>
    <a:srgbClr val="009E60"/>
    <a:srgbClr val="5BBF21"/>
    <a:srgbClr val="8C8C8C"/>
    <a:srgbClr val="FCA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0" autoAdjust="0"/>
  </p:normalViewPr>
  <p:slideViewPr>
    <p:cSldViewPr>
      <p:cViewPr varScale="1">
        <p:scale>
          <a:sx n="35" d="100"/>
          <a:sy n="35" d="100"/>
        </p:scale>
        <p:origin x="1062" y="114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5" d="100"/>
          <a:sy n="135" d="100"/>
        </p:scale>
        <p:origin x="-504" y="-96"/>
      </p:cViewPr>
      <p:guideLst>
        <p:guide orient="horz" pos="2143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3400" dirty="0"/>
              <a:t>Pistekeskiarvot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2.8098109627247004E-2"/>
          <c:y val="0.13251778981589427"/>
          <c:w val="0.94861220647634303"/>
          <c:h val="0.73497058172444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Pisteet 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59F-43C0-A869-0E2FAB349343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9F-43C0-A869-0E2FAB34934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59F-43C0-A869-0E2FAB349343}"/>
              </c:ext>
            </c:extLst>
          </c:dPt>
          <c:cat>
            <c:strRef>
              <c:f>Taul1!$A$2:$A$4</c:f>
              <c:strCache>
                <c:ptCount val="3"/>
                <c:pt idx="0">
                  <c:v>Ryhmä 1</c:v>
                </c:pt>
                <c:pt idx="1">
                  <c:v>Ryhmä 2</c:v>
                </c:pt>
                <c:pt idx="2">
                  <c:v>Ryhmä 3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8-4505-8502-D99110328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9353647"/>
        <c:axId val="1082687567"/>
      </c:barChart>
      <c:catAx>
        <c:axId val="130935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82687567"/>
        <c:crosses val="autoZero"/>
        <c:auto val="1"/>
        <c:lblAlgn val="ctr"/>
        <c:lblOffset val="100"/>
        <c:noMultiLvlLbl val="0"/>
      </c:catAx>
      <c:valAx>
        <c:axId val="10826875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0935364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1006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5C259-D4FD-4868-AC36-858AE9FD16D8}" type="datetimeFigureOut">
              <a:rPr lang="fi-FI" smtClean="0"/>
              <a:pPr/>
              <a:t>13.2.2024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632450" y="6464300"/>
            <a:ext cx="431006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40189-A5F3-415E-9284-3C8A01546235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-Posteri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5346478" y="1170435"/>
            <a:ext cx="23114568" cy="3312368"/>
          </a:xfrm>
        </p:spPr>
        <p:txBody>
          <a:bodyPr/>
          <a:lstStyle>
            <a:lvl1pPr marL="611107">
              <a:lnSpc>
                <a:spcPts val="10610"/>
              </a:lnSpc>
              <a:defRPr sz="11300">
                <a:solidFill>
                  <a:srgbClr val="8C8C8C"/>
                </a:solidFill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281675"/>
            <a:ext cx="41852213" cy="23115896"/>
          </a:xfrm>
        </p:spPr>
        <p:txBody>
          <a:bodyPr numCol="4"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fi-FI" dirty="0"/>
              <a:t>Leipätekstit kolmella palstalla, Leipätekstit kolmella palstalla, Leipätekstit kolmella palstalla, Leipätekstit kolmella palstalla.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 hasCustomPrompt="1"/>
          </p:nvPr>
        </p:nvSpPr>
        <p:spPr>
          <a:xfrm>
            <a:off x="5418486" y="4194771"/>
            <a:ext cx="23186576" cy="1615145"/>
          </a:xfrm>
        </p:spPr>
        <p:txBody>
          <a:bodyPr numCol="1" anchor="b">
            <a:noAutofit/>
          </a:bodyPr>
          <a:lstStyle>
            <a:lvl1pPr algn="l"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Tekijät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0" y="3281279"/>
            <a:ext cx="31127764" cy="2500330"/>
          </a:xfrm>
          <a:prstGeom prst="rect">
            <a:avLst/>
          </a:prstGeom>
        </p:spPr>
        <p:txBody>
          <a:bodyPr vert="horz" lIns="417635" tIns="208818" rIns="417635" bIns="0" rtlCol="0" anchor="b">
            <a:noAutofit/>
          </a:bodyPr>
          <a:lstStyle/>
          <a:p>
            <a:r>
              <a:rPr lang="fi-FI" dirty="0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" y="6281676"/>
            <a:ext cx="41995205" cy="21574276"/>
          </a:xfrm>
          <a:prstGeom prst="rect">
            <a:avLst/>
          </a:prstGeom>
        </p:spPr>
        <p:txBody>
          <a:bodyPr vert="horz" lIns="417635" tIns="208818" rIns="417635" bIns="208818" numCol="3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cxnSp>
        <p:nvCxnSpPr>
          <p:cNvPr id="15" name="Suora yhdysviiva 14"/>
          <p:cNvCxnSpPr/>
          <p:nvPr/>
        </p:nvCxnSpPr>
        <p:spPr>
          <a:xfrm rot="10800000">
            <a:off x="1528283" y="5924485"/>
            <a:ext cx="39608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Kuva 12" descr="HY__LP01_kayttF____V9___RGB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6279080" cy="5922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marL="611107" algn="l" defTabSz="4176356" rtl="0" eaLnBrk="1" latinLnBrk="0" hangingPunct="1">
        <a:lnSpc>
          <a:spcPts val="10610"/>
        </a:lnSpc>
        <a:spcBef>
          <a:spcPct val="0"/>
        </a:spcBef>
        <a:buNone/>
        <a:defRPr sz="10500" kern="1200" spc="-212">
          <a:solidFill>
            <a:srgbClr val="8C8C8C"/>
          </a:solidFill>
          <a:latin typeface="+mj-lt"/>
          <a:ea typeface="+mj-ea"/>
          <a:cs typeface="+mj-cs"/>
        </a:defRPr>
      </a:lvl1pPr>
    </p:titleStyle>
    <p:bodyStyle>
      <a:lvl1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1pPr>
      <a:lvl2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80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59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36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51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9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35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14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91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7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47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2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le.fi/a/74-20062535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filosofia.fi/fi/ensyklopedia/totuusteoria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hyperlink" Target="https://www.hs.fi/kulttuuri/art-200001013993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8500" b="1" dirty="0">
                <a:solidFill>
                  <a:srgbClr val="FCD116"/>
                </a:solidFill>
              </a:rPr>
              <a:t>TOTUUSTEORIAT MEDIASSA JA OPPIKIRJOISSA </a:t>
            </a:r>
            <a:r>
              <a:rPr lang="en-GB" sz="8500" b="1" dirty="0"/>
              <a:t>MÄÄRITTELY- JA HALLINTAOSAAMISEN MITTAAMINEN</a:t>
            </a:r>
            <a:endParaRPr lang="fi-FI" sz="8500" dirty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JOHDANTO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Totuus</a:t>
            </a:r>
            <a:r>
              <a:rPr lang="en-GB" dirty="0"/>
              <a:t> on </a:t>
            </a:r>
            <a:r>
              <a:rPr lang="fi-FI" dirty="0"/>
              <a:t>keskeinen</a:t>
            </a:r>
            <a:r>
              <a:rPr lang="en-GB" dirty="0"/>
              <a:t> käsite </a:t>
            </a:r>
            <a:r>
              <a:rPr lang="fi-FI" dirty="0"/>
              <a:t>lukiofilosofiassa</a:t>
            </a:r>
            <a:r>
              <a:rPr lang="en-GB" dirty="0"/>
              <a:t>, </a:t>
            </a:r>
            <a:r>
              <a:rPr lang="fi-FI" dirty="0"/>
              <a:t>se esiintyy myös muissa oppiaineissa ja normaalissa kielenkäytössä. Loimme ongelmanratkaisu-tehtävän, jossa pitää selvittää mitä totuusteorioita annetut tekstikatkelmat edustavat.</a:t>
            </a:r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MITATTAVAT OSA-ALUEET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Tehtävä liittyy keskeisesti FI4 –opintojakson sisältöihin, totuus onkin sen keskeisimpiä käsitteitä, joka esiintyy jopa opintojakson nimessä. Filosofiassa totuuden määrittelystä ei ole yksimielisyyttä ja onkin olemassa </a:t>
            </a:r>
            <a:r>
              <a:rPr lang="fi-FI" b="1" dirty="0"/>
              <a:t>totuusteorioita</a:t>
            </a:r>
            <a:r>
              <a:rPr lang="fi-FI" dirty="0"/>
              <a:t>, jotka määrittelevät totuutta eritavoin. Kolme merkittävintä totuusteoriaa ovat: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Korrespondenssiteoria, jonka mukaan totuus on vastaavuutta todellisuuden kanssa. Lause ”lumi on valkoista” on totta, jos lumi on valkoista.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Pragmatistinen totuusteoria, jonka mukaan totuus määräytyy hyödyllisyyden mukaan. Lause ”</a:t>
            </a:r>
            <a:r>
              <a:rPr lang="fi-FI" b="0" i="0" dirty="0">
                <a:effectLst/>
              </a:rPr>
              <a:t>E=mc²</a:t>
            </a:r>
            <a:r>
              <a:rPr lang="fi-FI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” </a:t>
            </a:r>
            <a:r>
              <a:rPr lang="fi-FI" dirty="0"/>
              <a:t>on totta, jos siitä on hyötyä, eli se esimerkiksi auttaa ennustamaan tieteellisten kokeiden tuloksia.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b="0" i="0" dirty="0">
                <a:effectLst/>
              </a:rPr>
              <a:t>Koherenssiteoria</a:t>
            </a:r>
            <a:r>
              <a:rPr lang="fi-FI" dirty="0"/>
              <a:t>, jonka mukaan totuus on yhteensopivuutta muiden tosina pidettyjen asioiden kanssa. Lause ”Maapallo on pyöreä” on tosi, jos se ei ole ristiriidassa muiden tosina pidettyjen väitteiden kautta.</a:t>
            </a:r>
          </a:p>
          <a:p>
            <a:pPr>
              <a:spcAft>
                <a:spcPts val="600"/>
              </a:spcAft>
            </a:pPr>
            <a:r>
              <a:rPr lang="fi-FI" dirty="0"/>
              <a:t>Tehtävässä testataan digilukutaidon määrittelyyn ja hallintaan liittyviä osa-alueita. Tehtävään vastaaminen vaatii sitä, että opiskelija tuntee totuuden käsiteen ja eri totuusteorioiden </a:t>
            </a:r>
            <a:r>
              <a:rPr lang="fi-FI" b="1" dirty="0"/>
              <a:t>määritelmät</a:t>
            </a:r>
            <a:r>
              <a:rPr lang="fi-FI" dirty="0"/>
              <a:t> hyvin ja hän osaa </a:t>
            </a:r>
            <a:r>
              <a:rPr lang="fi-FI" b="1" dirty="0"/>
              <a:t>luokitella</a:t>
            </a:r>
            <a:r>
              <a:rPr lang="fi-FI" dirty="0"/>
              <a:t> eri tekstikatkelmia tämän tiedon perusteella.</a:t>
            </a:r>
          </a:p>
          <a:p>
            <a:pPr>
              <a:spcAft>
                <a:spcPts val="600"/>
              </a:spcAft>
            </a:pPr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MITTAUSTEHTÄVÄN KUVAUS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Tehtävässä on aineistona FI4 –opintojakson oppikirjan kappale totuudesta sekä yhteensä viisi tekstikatkelmaa eri uutissivustoilta, sekä kolme tekstikatkelmaa fysiikan ja  historian oppikirjoista.</a:t>
            </a:r>
          </a:p>
          <a:p>
            <a:pPr>
              <a:spcAft>
                <a:spcPts val="600"/>
              </a:spcAft>
            </a:pPr>
            <a:r>
              <a:rPr lang="fi-FI" dirty="0"/>
              <a:t>Kaikki annetut tekstikatkelmat käsittelevät totuutta jostain näkökulmasta tai niissä ainakin mainitaan sana ”totuus” jossain kohtaa. 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sz="2800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dirty="0">
              <a:latin typeface="+mj-lt"/>
            </a:endParaRPr>
          </a:p>
          <a:p>
            <a:pPr>
              <a:spcAft>
                <a:spcPts val="600"/>
              </a:spcAft>
            </a:pPr>
            <a:endParaRPr lang="fi-FI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fi-FI" sz="2800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sz="2800" b="1" dirty="0">
                <a:latin typeface="+mj-lt"/>
              </a:rPr>
              <a:t>Kuva 1: Uutinen, jossa mainitaan totuus.</a:t>
            </a: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Tehtävässä pitää luokitella eri tekstikatkelmat sen mukaan, millä tavalla niissä puhutaan totuudesta. Luokittelussa käytetään eri totuusteorioita, eli tehtävän tekijä joutuu liittämään jokaisen tekstin joko koherenssiteoriaan, korrespondenssiteoriaan tai pragmatistiseen totuusteoriaan.</a:t>
            </a:r>
          </a:p>
          <a:p>
            <a:pPr>
              <a:spcAft>
                <a:spcPts val="600"/>
              </a:spcAft>
            </a:pPr>
            <a:r>
              <a:rPr lang="fi-FI" dirty="0"/>
              <a:t>Luokittelun lisäksi </a:t>
            </a:r>
            <a:r>
              <a:rPr lang="fi-FI" dirty="0" err="1"/>
              <a:t>lisäksi</a:t>
            </a:r>
            <a:r>
              <a:rPr lang="fi-FI" dirty="0"/>
              <a:t> tehtävän tekijöiden tulee perustella valintansa, eli antaa joku syy sille miksi kyseinen tekstikatkelma edustaa jotain tiettyä totuusteoriaa. </a:t>
            </a:r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sz="2800" b="1" dirty="0">
                <a:latin typeface="+mj-lt"/>
              </a:rPr>
              <a:t>Kuva 2: Uutinen, jossa mainitaan totuus.</a:t>
            </a:r>
            <a:endParaRPr lang="en-GB" sz="2800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MITEN ARVIOIDAAN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Tehtävä arvioidaan seuraavalla tavalla: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Tehtävästä voi saada yhteensä kahdeksan pistettä luokittelusta ja kahdeksan pistettä perusteluista. Kokonaispistemäärä on siis 16.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Vastauksia verrataan tehtävän laatijoiden tekemään valmiiseen luokitteluun, sekä heidän itsensä laatimiin perusteluihin. Nämä toimivat esimerkkiratkaisuna.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Jokaisesta esimerkkiratkaisua vastaavasta luokittelusta saa yhden pisteen, samoin jokaisesta esimerkkiä vastaavasta perustelusta saa yhden pisteen.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Jos luokittelu on erilainen kuin esimerkkiratkaisussa, mutta perustelu onnistuu hyvin, voidaan molemmista antaa pisteet, vaikka ne eivät vastaa esimerkkiratkaisua.</a:t>
            </a:r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TULOKSET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fi-FI" dirty="0"/>
              <a:t>Kolme kolmen hengen opiskelijaryhmää teki tehtävän oppitunnilla. Yleisenä huomiona voi todeta, että tehtävä oli erittäin vaikea ja pitkä. Se vaati usean tekstikatkelman (8 + lähtötietona annettu oppikirjan kappale) lukemista. </a:t>
            </a:r>
          </a:p>
          <a:p>
            <a:pPr>
              <a:spcAft>
                <a:spcPts val="600"/>
              </a:spcAft>
            </a:pPr>
            <a:r>
              <a:rPr lang="fi-FI" dirty="0"/>
              <a:t>Tarkemmat huomiot: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Kukaan ei saanut täysiä pisteitä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Pistekeskiarvo oli 9/16</a:t>
            </a:r>
          </a:p>
          <a:p>
            <a:pPr marL="1068307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/>
              <a:t>Tehtävään meni keskimäärin 30min</a:t>
            </a:r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r>
              <a:rPr lang="fi-FI" dirty="0"/>
              <a:t>Linkkejä:</a:t>
            </a:r>
          </a:p>
          <a:p>
            <a:pPr>
              <a:spcAft>
                <a:spcPts val="600"/>
              </a:spcAft>
            </a:pPr>
            <a:r>
              <a:rPr lang="fi-FI" dirty="0"/>
              <a:t>Totuusteoriat – filosofia.fi: </a:t>
            </a:r>
            <a:r>
              <a:rPr lang="fi-FI" dirty="0">
                <a:hlinkClick r:id="rId2"/>
              </a:rPr>
              <a:t>https://filosofia.fi/fi/ensyklopedia/totuusteoriat</a:t>
            </a:r>
            <a:r>
              <a:rPr lang="fi-FI" dirty="0"/>
              <a:t> katsottu 13.2.2024</a:t>
            </a:r>
          </a:p>
          <a:p>
            <a:pPr>
              <a:spcAft>
                <a:spcPts val="600"/>
              </a:spcAft>
            </a:pPr>
            <a:r>
              <a:rPr lang="fi-FI" dirty="0"/>
              <a:t>Kuva 1 – yle.fi: </a:t>
            </a:r>
            <a:r>
              <a:rPr lang="fi-FI" dirty="0">
                <a:hlinkClick r:id="rId3"/>
              </a:rPr>
              <a:t>https://yle.fi/a/74-20062535</a:t>
            </a:r>
            <a:r>
              <a:rPr lang="fi-FI" dirty="0"/>
              <a:t> katsottu 13.2.2024</a:t>
            </a:r>
          </a:p>
          <a:p>
            <a:pPr>
              <a:spcAft>
                <a:spcPts val="600"/>
              </a:spcAft>
            </a:pPr>
            <a:r>
              <a:rPr lang="fi-FI" dirty="0"/>
              <a:t>Kuva 2 –hs.fi: </a:t>
            </a:r>
            <a:r>
              <a:rPr lang="fi-FI" dirty="0">
                <a:hlinkClick r:id="rId4"/>
              </a:rPr>
              <a:t>https://www.hs.fi/kulttuuri/art-2000010139930.html</a:t>
            </a:r>
            <a:r>
              <a:rPr lang="fi-FI" dirty="0"/>
              <a:t> katsottu 13.2.2024</a:t>
            </a:r>
          </a:p>
          <a:p>
            <a:pPr>
              <a:spcAft>
                <a:spcPts val="600"/>
              </a:spcAft>
            </a:pPr>
            <a:endParaRPr lang="fi-FI" dirty="0"/>
          </a:p>
          <a:p>
            <a:pPr>
              <a:spcAft>
                <a:spcPts val="600"/>
              </a:spcAft>
            </a:pP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/>
          </p:nvPr>
        </p:nvSpPr>
        <p:spPr>
          <a:xfrm>
            <a:off x="5441687" y="4141509"/>
            <a:ext cx="23186576" cy="1615145"/>
          </a:xfrm>
        </p:spPr>
        <p:txBody>
          <a:bodyPr/>
          <a:lstStyle/>
          <a:p>
            <a:r>
              <a:rPr lang="fi-FI" dirty="0"/>
              <a:t>Saila Sahaaja, Martti Metsästäjä, Alan Arpoja</a:t>
            </a:r>
          </a:p>
          <a:p>
            <a:r>
              <a:rPr lang="fi-FI" dirty="0"/>
              <a:t>FI4 - Totuus</a:t>
            </a:r>
          </a:p>
        </p:txBody>
      </p:sp>
      <p:sp>
        <p:nvSpPr>
          <p:cNvPr id="16" name="Tekstikehys 15"/>
          <p:cNvSpPr txBox="1"/>
          <p:nvPr/>
        </p:nvSpPr>
        <p:spPr>
          <a:xfrm>
            <a:off x="28893094" y="2233144"/>
            <a:ext cx="12726614" cy="271593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HELSINGIN YLIOPISTO</a:t>
            </a:r>
          </a:p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HELSINGFORS UNIVERSITET</a:t>
            </a:r>
          </a:p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UNIVERSITY OF HELSINKI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FILOSOFIA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FILOSOFI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PHILOSOPHY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D043DBB-88D3-B9BE-5A2F-F9C7DE2D3D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7823669"/>
              </p:ext>
            </p:extLst>
          </p:nvPr>
        </p:nvGraphicFramePr>
        <p:xfrm>
          <a:off x="31845422" y="13701541"/>
          <a:ext cx="9305925" cy="510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" name="Kuva 2">
            <a:extLst>
              <a:ext uri="{FF2B5EF4-FFF2-40B4-BE49-F238E27FC236}">
                <a16:creationId xmlns:a16="http://schemas.microsoft.com/office/drawing/2014/main" id="{D029FB64-94BD-F186-B449-114F3C78F7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6872" y="14047615"/>
            <a:ext cx="9305925" cy="5695950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AF2A6B3E-681C-ABA0-CA3D-F825E06ADE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170557" y="6737430"/>
            <a:ext cx="10009112" cy="95182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Y-Kayttaytymis-Posteripohja3_A0">
  <a:themeElements>
    <a:clrScheme name="HY-Posteri">
      <a:dk1>
        <a:sysClr val="windowText" lastClr="000000"/>
      </a:dk1>
      <a:lt1>
        <a:sysClr val="window" lastClr="FFFFFF"/>
      </a:lt1>
      <a:dk2>
        <a:srgbClr val="8C8C8C"/>
      </a:dk2>
      <a:lt2>
        <a:srgbClr val="F2F2F2"/>
      </a:lt2>
      <a:accent1>
        <a:srgbClr val="000000"/>
      </a:accent1>
      <a:accent2>
        <a:srgbClr val="FFFFFF"/>
      </a:accent2>
      <a:accent3>
        <a:srgbClr val="8C8C8C"/>
      </a:accent3>
      <a:accent4>
        <a:srgbClr val="5BBF21"/>
      </a:accent4>
      <a:accent5>
        <a:srgbClr val="009E60"/>
      </a:accent5>
      <a:accent6>
        <a:srgbClr val="00BD9D"/>
      </a:accent6>
      <a:hlink>
        <a:srgbClr val="3A75C4"/>
      </a:hlink>
      <a:folHlink>
        <a:srgbClr val="00A39A"/>
      </a:folHlink>
    </a:clrScheme>
    <a:fontScheme name="Otsikko fontti">
      <a:majorFont>
        <a:latin typeface="Arial Black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A3B48A9C04940801FC854A4DBE826" ma:contentTypeVersion="0" ma:contentTypeDescription="Create a new document." ma:contentTypeScope="" ma:versionID="05841c55f7cf49651495dddb231ce1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3bdd7de2cc52ce11e0d602c1c5f5d1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87EED4-7A71-431A-8447-FAB4B481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693420-DC8A-417C-853C-8F28D7A4E1FB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B685AAD-012D-431D-B3EA-245EEFDB82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HY__SD12_kayttV________A0_RGB</Template>
  <TotalTime>266</TotalTime>
  <Words>537</Words>
  <Application>Microsoft Office PowerPoint</Application>
  <PresentationFormat>Mukautettu</PresentationFormat>
  <Paragraphs>85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Arial</vt:lpstr>
      <vt:lpstr>Arial Black</vt:lpstr>
      <vt:lpstr>Calibri</vt:lpstr>
      <vt:lpstr>Georgia</vt:lpstr>
      <vt:lpstr>Gotham Narrow Book</vt:lpstr>
      <vt:lpstr>HY-Kayttaytymis-Posteripohja3_A0</vt:lpstr>
      <vt:lpstr>TOTUUSTEORIAT MEDIASSA JA OPPIKIRJOISSA MÄÄRITTELY- JA HALLINTAOSAAMISEN MITTAAMINEN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KELTAISELLA OSA-ALUEET HARMAALLA</dc:title>
  <dc:subject>A1</dc:subject>
  <dc:creator>Mikkola, Eelis J A</dc:creator>
  <cp:lastModifiedBy>Eelis Mikkola</cp:lastModifiedBy>
  <cp:revision>7</cp:revision>
  <cp:lastPrinted>2024-02-13T10:26:44Z</cp:lastPrinted>
  <dcterms:created xsi:type="dcterms:W3CDTF">2024-02-06T06:44:32Z</dcterms:created>
  <dcterms:modified xsi:type="dcterms:W3CDTF">2024-02-13T10:37:05Z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0x010100DB7A3B48A9C04940801FC854A4DBE826</vt:lpwstr>
  </property>
</Properties>
</file>