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307" r:id="rId3"/>
    <p:sldId id="263" r:id="rId4"/>
    <p:sldId id="324" r:id="rId5"/>
    <p:sldId id="264" r:id="rId6"/>
    <p:sldId id="270" r:id="rId7"/>
    <p:sldId id="265" r:id="rId8"/>
    <p:sldId id="321" r:id="rId9"/>
    <p:sldId id="325" r:id="rId10"/>
    <p:sldId id="326" r:id="rId11"/>
    <p:sldId id="279" r:id="rId12"/>
    <p:sldId id="30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8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888F3-AFEF-4F02-A121-DE73961669B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F5044-8DE2-48BB-9FEF-3FDBA2427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59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699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830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870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1268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206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753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425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413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304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111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0405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C55D-2A9F-45EC-AD6B-ECE279878085}" type="datetimeFigureOut">
              <a:rPr lang="en-MY" smtClean="0"/>
              <a:pPr/>
              <a:t>11/8/2022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1DED0-04B0-4037-B733-5BA6AD2E8B70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650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7696200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MESYUARAT LEMBAGA PEROLEHAN MPC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BIL. 2/2019</a:t>
            </a:r>
          </a:p>
          <a:p>
            <a:pPr algn="ctr"/>
            <a:endParaRPr lang="en-US" sz="2400" dirty="0"/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KERTAS 1</a:t>
            </a:r>
          </a:p>
          <a:p>
            <a:pPr algn="ctr"/>
            <a:endParaRPr lang="en-US" sz="2400" b="1" dirty="0"/>
          </a:p>
          <a:p>
            <a:pPr algn="ctr"/>
            <a:endParaRPr lang="en-US" sz="2400" dirty="0"/>
          </a:p>
          <a:p>
            <a:pPr algn="ctr"/>
            <a:r>
              <a:rPr lang="en-US" sz="2400" b="1" dirty="0">
                <a:solidFill>
                  <a:srgbClr val="0070C0"/>
                </a:solidFill>
              </a:rPr>
              <a:t>PERKHIDMATAN PERUNDING BAGI PENILAIAN PERUNDING PROJEK </a:t>
            </a:r>
            <a:r>
              <a:rPr lang="en-US" sz="2400" b="1" i="1" dirty="0">
                <a:solidFill>
                  <a:srgbClr val="0070C0"/>
                </a:solidFill>
              </a:rPr>
              <a:t>DATA PROFILING OF ESTABLISHMENT WITHIN PRIORITIES SECTOR</a:t>
            </a:r>
          </a:p>
        </p:txBody>
      </p:sp>
    </p:spTree>
    <p:extLst>
      <p:ext uri="{BB962C8B-B14F-4D97-AF65-F5344CB8AC3E}">
        <p14:creationId xmlns:p14="http://schemas.microsoft.com/office/powerpoint/2010/main" val="37883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02574"/>
              </p:ext>
            </p:extLst>
          </p:nvPr>
        </p:nvGraphicFramePr>
        <p:xfrm>
          <a:off x="990600" y="1528908"/>
          <a:ext cx="7620000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19086312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4009824774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378355308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22053545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727850020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HURAIAN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MAKLUMAT PERUNDING</a:t>
                      </a:r>
                    </a:p>
                  </a:txBody>
                  <a:tcPr marL="61784" marR="61784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FIRMA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702708"/>
                  </a:ext>
                </a:extLst>
              </a:tr>
              <a:tr h="179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200" dirty="0">
                          <a:effectLst/>
                        </a:rPr>
                        <a:t>1/3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200" dirty="0">
                          <a:effectLst/>
                        </a:rPr>
                        <a:t>3/3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extLst>
                  <a:ext uri="{0D108BD9-81ED-4DB2-BD59-A6C34878D82A}">
                    <a16:rowId xmlns:a16="http://schemas.microsoft.com/office/drawing/2014/main" val="3553883960"/>
                  </a:ext>
                </a:extLst>
              </a:tr>
              <a:tr h="3744132">
                <a:tc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Syor Agensi</a:t>
                      </a:r>
                      <a:r>
                        <a:rPr lang="ms-MY" sz="1200" baseline="0" dirty="0">
                          <a:effectLst/>
                        </a:rPr>
                        <a:t> dan Justifikasi Syor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ms-MY" sz="1200" dirty="0">
                          <a:effectLst/>
                        </a:rPr>
                        <a:t>Keputusan Penilaian Jawatankuasa Penilaian Harga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Justifikasi Perakuan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berbayar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tertinggi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iaitu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sebanyak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RM 1,000,000.00.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membuktikan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bahawa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kedudukan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kukuh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melaksanakan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kajian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diterima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Lantikan hanya kepada kakitangan professional warga tempatan.</a:t>
                      </a:r>
                      <a:endParaRPr lang="en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buFont typeface="Arial" panose="020B0604020202020204" pitchFamily="34" charset="0"/>
                        <a:buNone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modal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berbayar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kedua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terendah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berbanding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firma lain.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modal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berbayar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terendah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/>
                </a:tc>
                <a:extLst>
                  <a:ext uri="{0D108BD9-81ED-4DB2-BD59-A6C34878D82A}">
                    <a16:rowId xmlns:a16="http://schemas.microsoft.com/office/drawing/2014/main" val="404479703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90600" y="152400"/>
            <a:ext cx="7620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r>
              <a:rPr lang="ms-MY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SYOR &amp; ULASAN URUS SETIA</a:t>
            </a:r>
            <a:endParaRPr lang="ms-MY" dirty="0"/>
          </a:p>
          <a:p>
            <a:endParaRPr lang="ms-MY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s-MY" dirty="0">
                <a:latin typeface="Arial" panose="020B0604020202020204" pitchFamily="34" charset="0"/>
                <a:cs typeface="Arial" panose="020B0604020202020204" pitchFamily="34" charset="0"/>
              </a:rPr>
              <a:t>Jadual ringkasan urus setia berdasarkan Laporan Jawatankuasa Penilaian Perunding seperti berikut:</a:t>
            </a:r>
          </a:p>
          <a:p>
            <a:endParaRPr lang="ms-M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693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8272269" cy="50629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r>
              <a:rPr lang="ms-MY" sz="24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SYOR &amp; ULASAN URUS SETIA</a:t>
            </a:r>
            <a:endParaRPr lang="ms-MY" dirty="0"/>
          </a:p>
          <a:p>
            <a:endParaRPr lang="ms-MY" sz="1100" dirty="0"/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ms-MY" sz="1600" dirty="0">
                <a:latin typeface="Arial" panose="020B0604020202020204" pitchFamily="34" charset="0"/>
                <a:cs typeface="Arial" panose="020B0604020202020204" pitchFamily="34" charset="0"/>
              </a:rPr>
              <a:t>Berdasarkan laporan Jawatankuasa Penilaian Teknikal dan Harga dan jadual ringkasan, Urus setia mengesyorkan firma perunding</a:t>
            </a:r>
            <a:r>
              <a:rPr lang="ms-MY" sz="1600" b="1" dirty="0">
                <a:latin typeface="Arial" panose="020B0604020202020204" pitchFamily="34" charset="0"/>
                <a:cs typeface="Arial" panose="020B0604020202020204" pitchFamily="34" charset="0"/>
              </a:rPr>
              <a:t> 1/3 </a:t>
            </a:r>
            <a:r>
              <a:rPr lang="ms-MY" sz="1600" dirty="0">
                <a:latin typeface="Arial" panose="020B0604020202020204" pitchFamily="34" charset="0"/>
                <a:cs typeface="Arial" panose="020B0604020202020204" pitchFamily="34" charset="0"/>
              </a:rPr>
              <a:t>dipertimbangkan bagi melaksanakan perkhidmatan perunding ini berdasarkan kepada justifikasi-justifikasi berikut</a:t>
            </a:r>
            <a:r>
              <a:rPr lang="ms-MY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00050" lvl="0" indent="-400050" algn="just">
              <a:buAutoNum type="romanLcParenR"/>
            </a:pP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Firma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mempunyai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kepakaran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khusus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Perkhidmatan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Penilaian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Perunding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Profiling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berbanding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firma lain.</a:t>
            </a:r>
          </a:p>
          <a:p>
            <a:pPr marL="400050" lvl="0" indent="-400050" algn="just">
              <a:buAutoNum type="romanLcParenR"/>
            </a:pP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Mempunyai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kakitangan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berkelulusan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akademik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setara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16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MY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lvl="0" indent="-400050" algn="just">
              <a:buAutoNum type="romanLcParenR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Firma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mempunyai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5 orang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kakitangan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kakitangan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dimiliki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firma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firma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mampu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menyelesaikan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projek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kajian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tempoh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ditetapkan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algn="just">
              <a:buFontTx/>
              <a:buAutoNum type="romanLcParenR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Modal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berbayar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firma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tertinggi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iaitu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sebanyak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RM 1,000,000.00.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membuktikan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bahawa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firma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mempunyai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kedudukan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kewangan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kukuh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projek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kajian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diterima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 algn="just">
              <a:buFontTx/>
              <a:buAutoNum type="romanLcParenR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Lantikan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kakitangan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professional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warga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tempatan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 indent="-360363" algn="just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88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371600"/>
            <a:ext cx="7696200" cy="28315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15888" lvl="0" algn="ctr"/>
            <a:endParaRPr lang="en-US" dirty="0"/>
          </a:p>
          <a:p>
            <a:pPr marL="115888" lvl="0" algn="ctr"/>
            <a:r>
              <a:rPr lang="ms-MY" sz="2400" dirty="0">
                <a:latin typeface="Arial" panose="020B0604020202020204" pitchFamily="34" charset="0"/>
                <a:cs typeface="Arial" panose="020B0604020202020204" pitchFamily="34" charset="0"/>
              </a:rPr>
              <a:t>Dikemukakan untuk pertimbangan dan keputusan </a:t>
            </a:r>
          </a:p>
          <a:p>
            <a:pPr marL="115888" lvl="0" algn="ctr"/>
            <a:r>
              <a:rPr lang="ms-MY" sz="2400" dirty="0">
                <a:latin typeface="Arial" panose="020B0604020202020204" pitchFamily="34" charset="0"/>
                <a:cs typeface="Arial" panose="020B0604020202020204" pitchFamily="34" charset="0"/>
              </a:rPr>
              <a:t>Lembaga Perolehan MPC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5888" lvl="0"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888" lvl="0" algn="ctr"/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15888" lvl="0" algn="ctr"/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SEKIAN, TERIMA KASIH</a:t>
            </a:r>
          </a:p>
          <a:p>
            <a:pPr marL="115888" lvl="0" algn="ctr"/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15888" lvl="0" algn="ctr"/>
            <a:endParaRPr kumimoji="0" lang="ms-MY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5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8429" y="838200"/>
            <a:ext cx="8686800" cy="41549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r>
              <a:rPr lang="ms-MY" sz="1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TUJUAN PELANTIKAN PERUNDING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ms-MY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1"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Permohonan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melantik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syarikat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perunding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kaedah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Lantikan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Terus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Perunding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Beserta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Kos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Siling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menjalankan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Data Profiling of Establishment within Priorities Sector.</a:t>
            </a:r>
          </a:p>
          <a:p>
            <a:pPr marL="0" lvl="1" algn="just"/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Objektif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Kajian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1) To determine industry players to understand the economic sector landscape.</a:t>
            </a:r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2) To profile each players (establishments) to enable MPC to determine The Best Practices.</a:t>
            </a:r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3) To select establishments that need intervention to improve their productivity.</a:t>
            </a:r>
          </a:p>
          <a:p>
            <a:pPr lvl="0"/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s-MY" sz="1600" dirty="0">
                <a:latin typeface="Arial" panose="020B0604020202020204" pitchFamily="34" charset="0"/>
                <a:cs typeface="Arial" panose="020B0604020202020204" pitchFamily="34" charset="0"/>
              </a:rPr>
              <a:t>Cadangan pelantikan syarikat untuk melaksanakan projek ini adalah berdasarkan kepakaran dan pengalaman dalam bidang perundingan dan kajian berkaitan </a:t>
            </a:r>
            <a:r>
              <a:rPr lang="ms-MY" sz="1600" i="1" dirty="0">
                <a:latin typeface="Arial" panose="020B0604020202020204" pitchFamily="34" charset="0"/>
                <a:cs typeface="Arial" panose="020B0604020202020204" pitchFamily="34" charset="0"/>
              </a:rPr>
              <a:t>Profiling Study </a:t>
            </a:r>
            <a:r>
              <a:rPr lang="ms-MY" sz="1600" dirty="0">
                <a:latin typeface="Arial" panose="020B0604020202020204" pitchFamily="34" charset="0"/>
                <a:cs typeface="Arial" panose="020B0604020202020204" pitchFamily="34" charset="0"/>
              </a:rPr>
              <a:t>diperingkat sektoral dan enterpris.</a:t>
            </a:r>
            <a:endParaRPr lang="en-MY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just"/>
            <a:endParaRPr lang="en-MY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23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276" y="1447800"/>
            <a:ext cx="8458200" cy="28007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15888" algn="ctr"/>
            <a:endParaRPr lang="ms-MY" sz="1600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5888" algn="ctr"/>
            <a:r>
              <a:rPr lang="ms-MY" sz="1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ANGGARAN JABATAN</a:t>
            </a:r>
          </a:p>
          <a:p>
            <a:pPr marL="115888" marR="0">
              <a:spcBef>
                <a:spcPts val="0"/>
              </a:spcBef>
              <a:spcAft>
                <a:spcPts val="0"/>
              </a:spcAft>
            </a:pPr>
            <a:endParaRPr lang="ms-MY" sz="1600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ms-MY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Anggaran Perolehan	:	RM 458,260.00</a:t>
            </a:r>
            <a:endParaRPr lang="ms-MY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s-MY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SST (6%)			:	RM  27,495.60</a:t>
            </a:r>
            <a:endParaRPr lang="ms-MY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s-MY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Anggaran Jabatan		:	RM 485,755.60</a:t>
            </a:r>
            <a:endParaRPr lang="ms-MY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ms-MY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ms-MY" sz="1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TEMPOH PERKHIDMATAN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ms-MY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ms-MY" sz="16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 Bulan</a:t>
            </a: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endParaRPr lang="ms-MY" sz="16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302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84582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15888" algn="ctr"/>
            <a:endParaRPr lang="ms-MY" sz="1600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5888" algn="ctr"/>
            <a:r>
              <a:rPr lang="ms-MY" sz="1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HAD NILAI KUASA MELULUS PBM BAGI PEROLEHAN PERUNDING </a:t>
            </a:r>
            <a:endParaRPr lang="ms-MY" sz="16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endParaRPr lang="ms-MY" sz="16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132740"/>
              </p:ext>
            </p:extLst>
          </p:nvPr>
        </p:nvGraphicFramePr>
        <p:xfrm>
          <a:off x="1143000" y="2057400"/>
          <a:ext cx="670560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2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Had </a:t>
                      </a:r>
                      <a:r>
                        <a:rPr lang="en-US" dirty="0" err="1"/>
                        <a:t>Nilai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Kuasa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Melulus</a:t>
                      </a:r>
                      <a:r>
                        <a:rPr lang="en-US" dirty="0"/>
                        <a:t> PBM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Lembaga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Perolehan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Agensi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lphaLcParenBoth"/>
                      </a:pPr>
                      <a:r>
                        <a:rPr lang="en-US" dirty="0"/>
                        <a:t>Kos </a:t>
                      </a:r>
                      <a:r>
                        <a:rPr lang="en-US" dirty="0" err="1"/>
                        <a:t>projek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pembangunan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fizikal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sehingga</a:t>
                      </a:r>
                      <a:r>
                        <a:rPr lang="en-US" dirty="0"/>
                        <a:t> RM300 </a:t>
                      </a:r>
                      <a:r>
                        <a:rPr lang="en-US" dirty="0" err="1"/>
                        <a:t>juta</a:t>
                      </a:r>
                      <a:endParaRPr lang="en-US" dirty="0"/>
                    </a:p>
                    <a:p>
                      <a:pPr marL="342900" indent="-342900" algn="just">
                        <a:buAutoNum type="alphaLcParenBoth"/>
                      </a:pPr>
                      <a:r>
                        <a:rPr lang="en-US" dirty="0"/>
                        <a:t>Kos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kajian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sehingga</a:t>
                      </a:r>
                      <a:r>
                        <a:rPr lang="en-US" baseline="0" dirty="0"/>
                        <a:t> RM5 </a:t>
                      </a:r>
                      <a:r>
                        <a:rPr lang="en-US" baseline="0" dirty="0" err="1"/>
                        <a:t>juta</a:t>
                      </a:r>
                      <a:endParaRPr lang="en-US" baseline="0" dirty="0"/>
                    </a:p>
                    <a:p>
                      <a:pPr marL="342900" indent="-342900" algn="just">
                        <a:buAutoNum type="alphaLcParenBoth"/>
                      </a:pPr>
                      <a:r>
                        <a:rPr lang="en-US" baseline="0" dirty="0"/>
                        <a:t>Kos </a:t>
                      </a:r>
                      <a:r>
                        <a:rPr lang="en-US" baseline="0" dirty="0" err="1"/>
                        <a:t>kerja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ukur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sehingga</a:t>
                      </a:r>
                      <a:r>
                        <a:rPr lang="en-US" baseline="0" dirty="0"/>
                        <a:t> RM5 </a:t>
                      </a:r>
                      <a:r>
                        <a:rPr lang="en-US" baseline="0" dirty="0" err="1"/>
                        <a:t>juta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 err="1"/>
                        <a:t>Kementerian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Kewangan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lphaLcParenBoth"/>
                      </a:pPr>
                      <a:r>
                        <a:rPr lang="en-US" dirty="0"/>
                        <a:t>Kos </a:t>
                      </a:r>
                      <a:r>
                        <a:rPr lang="en-US" dirty="0" err="1"/>
                        <a:t>projek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pembangunan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fizikal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melebihi</a:t>
                      </a:r>
                      <a:r>
                        <a:rPr lang="en-US" dirty="0"/>
                        <a:t> RM300 </a:t>
                      </a:r>
                      <a:r>
                        <a:rPr lang="en-US" dirty="0" err="1"/>
                        <a:t>juta</a:t>
                      </a:r>
                      <a:endParaRPr lang="en-US" dirty="0"/>
                    </a:p>
                    <a:p>
                      <a:pPr marL="342900" indent="-342900" algn="just">
                        <a:buAutoNum type="alphaLcParenBoth"/>
                      </a:pPr>
                      <a:r>
                        <a:rPr lang="en-US" dirty="0"/>
                        <a:t>Kos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kajian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melebihi</a:t>
                      </a:r>
                      <a:r>
                        <a:rPr lang="en-US" baseline="0" dirty="0"/>
                        <a:t> RM5 </a:t>
                      </a:r>
                      <a:r>
                        <a:rPr lang="en-US" baseline="0" dirty="0" err="1"/>
                        <a:t>juta</a:t>
                      </a:r>
                      <a:endParaRPr lang="en-US" baseline="0" dirty="0"/>
                    </a:p>
                    <a:p>
                      <a:pPr marL="342900" indent="-342900" algn="just">
                        <a:buAutoNum type="alphaLcParenBoth"/>
                      </a:pPr>
                      <a:r>
                        <a:rPr lang="en-US" baseline="0" dirty="0"/>
                        <a:t>Kos </a:t>
                      </a:r>
                      <a:r>
                        <a:rPr lang="en-US" baseline="0" dirty="0" err="1"/>
                        <a:t>kerja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ukur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melebihi</a:t>
                      </a:r>
                      <a:r>
                        <a:rPr lang="en-US" baseline="0" dirty="0"/>
                        <a:t> RM5 </a:t>
                      </a:r>
                      <a:r>
                        <a:rPr lang="en-US" baseline="0" dirty="0" err="1"/>
                        <a:t>juta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529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066800"/>
            <a:ext cx="7696200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endParaRPr lang="ms-MY" sz="4800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r>
              <a:rPr lang="ms-MY" sz="4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PENILAIAN JAWATANKUASA PENILAI PERUNDING (JPP)</a:t>
            </a:r>
          </a:p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endParaRPr lang="ms-MY" sz="4800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41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2021"/>
            <a:ext cx="7696200" cy="40626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r>
              <a:rPr lang="ms-MY" sz="24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JAWATANKUASA PENILAIAN PERUNDING</a:t>
            </a:r>
          </a:p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endParaRPr lang="ms-MY" sz="2400" b="1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ms-MY" dirty="0"/>
              <a:t>Pengerusi:  </a:t>
            </a:r>
            <a:r>
              <a:rPr lang="en-US" b="1" dirty="0" err="1"/>
              <a:t>YBrs</a:t>
            </a:r>
            <a:r>
              <a:rPr lang="en-US" b="1" dirty="0"/>
              <a:t>. </a:t>
            </a:r>
            <a:r>
              <a:rPr lang="en-US" b="1" dirty="0" err="1"/>
              <a:t>Dr</a:t>
            </a:r>
            <a:r>
              <a:rPr lang="en-US" b="1" dirty="0"/>
              <a:t> </a:t>
            </a:r>
            <a:r>
              <a:rPr lang="en-US" b="1" dirty="0" err="1"/>
              <a:t>Mazlina</a:t>
            </a:r>
            <a:r>
              <a:rPr lang="en-US" b="1" dirty="0"/>
              <a:t> </a:t>
            </a:r>
            <a:r>
              <a:rPr lang="en-US" b="1" dirty="0" err="1"/>
              <a:t>Shafii</a:t>
            </a:r>
            <a:r>
              <a:rPr lang="en-US" b="1" dirty="0"/>
              <a:t>, </a:t>
            </a:r>
            <a:r>
              <a:rPr lang="en-US" b="1" dirty="0" err="1"/>
              <a:t>Pengurus</a:t>
            </a:r>
            <a:r>
              <a:rPr lang="en-US" b="1" dirty="0"/>
              <a:t> </a:t>
            </a:r>
            <a:r>
              <a:rPr lang="en-US" b="1" dirty="0" err="1"/>
              <a:t>Kanan</a:t>
            </a:r>
            <a:r>
              <a:rPr lang="en-US" b="1" dirty="0"/>
              <a:t>, Unit DMO</a:t>
            </a:r>
          </a:p>
          <a:p>
            <a:endParaRPr lang="ms-MY" dirty="0"/>
          </a:p>
          <a:p>
            <a:r>
              <a:rPr lang="ms-MY" dirty="0"/>
              <a:t>Ahli:     	   </a:t>
            </a:r>
          </a:p>
          <a:p>
            <a:pPr marL="400050" indent="-400050">
              <a:buAutoNum type="romanLcParenR"/>
            </a:pPr>
            <a:r>
              <a:rPr lang="en-US" b="1" dirty="0"/>
              <a:t> </a:t>
            </a:r>
            <a:r>
              <a:rPr lang="en-US" b="1" dirty="0" err="1"/>
              <a:t>Puan</a:t>
            </a:r>
            <a:r>
              <a:rPr lang="en-US" b="1" dirty="0"/>
              <a:t> </a:t>
            </a:r>
            <a:r>
              <a:rPr lang="en-US" b="1" dirty="0" err="1"/>
              <a:t>Halimahton</a:t>
            </a:r>
            <a:r>
              <a:rPr lang="en-US" b="1" dirty="0"/>
              <a:t> </a:t>
            </a:r>
            <a:r>
              <a:rPr lang="en-US" b="1" dirty="0" err="1"/>
              <a:t>Sa'diah</a:t>
            </a:r>
            <a:r>
              <a:rPr lang="en-US" b="1" dirty="0"/>
              <a:t> Let</a:t>
            </a:r>
            <a:r>
              <a:rPr lang="en-US" dirty="0"/>
              <a:t>, </a:t>
            </a:r>
            <a:r>
              <a:rPr lang="en-US" dirty="0" err="1"/>
              <a:t>Pengurus</a:t>
            </a:r>
            <a:r>
              <a:rPr lang="en-US" dirty="0"/>
              <a:t>, Unit DMO</a:t>
            </a:r>
          </a:p>
          <a:p>
            <a:pPr marL="355600" indent="-355600"/>
            <a:r>
              <a:rPr lang="ms-MY" b="1" dirty="0"/>
              <a:t>ii)     </a:t>
            </a:r>
            <a:r>
              <a:rPr lang="en-US" b="1" dirty="0" err="1"/>
              <a:t>Puan</a:t>
            </a:r>
            <a:r>
              <a:rPr lang="en-US" b="1" dirty="0"/>
              <a:t> Wan </a:t>
            </a:r>
            <a:r>
              <a:rPr lang="en-US" b="1" dirty="0" err="1"/>
              <a:t>Khairunnisa</a:t>
            </a:r>
            <a:r>
              <a:rPr lang="en-US" b="1" dirty="0"/>
              <a:t> </a:t>
            </a:r>
            <a:r>
              <a:rPr lang="en-US" b="1" dirty="0" err="1"/>
              <a:t>Azmi</a:t>
            </a:r>
            <a:r>
              <a:rPr lang="en-US" b="1" dirty="0"/>
              <a:t> </a:t>
            </a:r>
            <a:r>
              <a:rPr lang="ms-MY" dirty="0"/>
              <a:t>,Penolong Pengurus</a:t>
            </a:r>
            <a:r>
              <a:rPr lang="en-US" dirty="0"/>
              <a:t>, Unit </a:t>
            </a:r>
            <a:r>
              <a:rPr lang="en-US" dirty="0" err="1"/>
              <a:t>Perolehan</a:t>
            </a:r>
            <a:r>
              <a:rPr lang="ms-MY" b="1" dirty="0"/>
              <a:t>	 </a:t>
            </a:r>
          </a:p>
          <a:p>
            <a:endParaRPr lang="en-US" dirty="0"/>
          </a:p>
          <a:p>
            <a:pPr algn="ctr"/>
            <a:r>
              <a:rPr lang="ms-MY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URUSETIA JAWATANKUASA PENILAIAN PERUNDING</a:t>
            </a:r>
          </a:p>
          <a:p>
            <a:endParaRPr lang="ms-MY" dirty="0"/>
          </a:p>
          <a:p>
            <a:r>
              <a:rPr lang="ms-MY" b="1" dirty="0"/>
              <a:t>i)     </a:t>
            </a:r>
            <a:r>
              <a:rPr lang="en-US" b="1" dirty="0" err="1"/>
              <a:t>Puan</a:t>
            </a:r>
            <a:r>
              <a:rPr lang="en-US" b="1" dirty="0"/>
              <a:t> </a:t>
            </a:r>
            <a:r>
              <a:rPr lang="en-US" b="1" dirty="0" err="1"/>
              <a:t>Mariatul</a:t>
            </a:r>
            <a:r>
              <a:rPr lang="en-US" b="1" dirty="0"/>
              <a:t> </a:t>
            </a:r>
            <a:r>
              <a:rPr lang="en-US" b="1" dirty="0" err="1"/>
              <a:t>Af</a:t>
            </a:r>
            <a:r>
              <a:rPr lang="en-US" b="1" dirty="0"/>
              <a:t>-Ida </a:t>
            </a:r>
            <a:r>
              <a:rPr lang="en-US" b="1" dirty="0" err="1"/>
              <a:t>Mohd</a:t>
            </a:r>
            <a:r>
              <a:rPr lang="en-US" b="1" dirty="0"/>
              <a:t> </a:t>
            </a:r>
            <a:r>
              <a:rPr lang="en-US" b="1" dirty="0" err="1"/>
              <a:t>Tajul</a:t>
            </a:r>
            <a:r>
              <a:rPr lang="en-US" b="1" dirty="0"/>
              <a:t> </a:t>
            </a:r>
            <a:r>
              <a:rPr lang="en-US" b="1" dirty="0" err="1"/>
              <a:t>Ariffin</a:t>
            </a:r>
            <a:r>
              <a:rPr lang="ms-MY" b="1" dirty="0"/>
              <a:t>,</a:t>
            </a:r>
            <a:r>
              <a:rPr lang="ms-MY" dirty="0"/>
              <a:t>Pengurus, Unit DMO</a:t>
            </a:r>
          </a:p>
          <a:p>
            <a:pPr marL="285750" indent="-285750"/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3376007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65100"/>
            <a:ext cx="8534400" cy="49552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r>
              <a:rPr lang="ms-MY" sz="24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KAEDAH LANTIKAN TERUS BERSERTA KOS SILING</a:t>
            </a:r>
          </a:p>
          <a:p>
            <a:endParaRPr lang="ms-MY" sz="1600" dirty="0"/>
          </a:p>
          <a:p>
            <a:r>
              <a:rPr lang="ms-MY" sz="2000" b="1" dirty="0">
                <a:solidFill>
                  <a:srgbClr val="0070C0"/>
                </a:solidFill>
              </a:rPr>
              <a:t>Senarai Pendek Perunding</a:t>
            </a:r>
          </a:p>
          <a:p>
            <a:pPr algn="just"/>
            <a:r>
              <a:rPr lang="ms-MY" dirty="0"/>
              <a:t>JPP telah menyenarai pendek tiga (3) firma perunding yang berkelayakan (berdasarkan kriteria penilaian yang telah ditetapkan), berpengalaman dan berdaftar dengan MOF dan memperakukan satu perunding untuk pertimbangan</a:t>
            </a:r>
            <a:r>
              <a:rPr lang="ms-MY" sz="2000" dirty="0"/>
              <a:t>.</a:t>
            </a:r>
          </a:p>
          <a:p>
            <a:endParaRPr lang="ms-MY" sz="2000" dirty="0"/>
          </a:p>
          <a:p>
            <a:r>
              <a:rPr lang="ms-MY" sz="2000" b="1" dirty="0">
                <a:solidFill>
                  <a:srgbClr val="0070C0"/>
                </a:solidFill>
              </a:rPr>
              <a:t>Kriteria Penilaian </a:t>
            </a:r>
          </a:p>
          <a:p>
            <a:pPr marL="514350" indent="-514350" algn="just">
              <a:buAutoNum type="romanLcParenR"/>
            </a:pPr>
            <a:r>
              <a:rPr lang="ms-MY" sz="2000" dirty="0">
                <a:solidFill>
                  <a:schemeClr val="tx1"/>
                </a:solidFill>
              </a:rPr>
              <a:t>Berdaftar dengan Kementerian Kewangan;</a:t>
            </a:r>
          </a:p>
          <a:p>
            <a:pPr marL="514350" indent="-514350" algn="just">
              <a:buAutoNum type="romanLcParenR"/>
            </a:pPr>
            <a:r>
              <a:rPr lang="ms-MY" sz="2000" dirty="0">
                <a:solidFill>
                  <a:schemeClr val="tx1"/>
                </a:solidFill>
              </a:rPr>
              <a:t>Saiz dan keupayaan firma perunding bersesuaian dengan projek/kajian;</a:t>
            </a:r>
          </a:p>
          <a:p>
            <a:pPr marL="514350" lvl="0" indent="-514350" algn="just">
              <a:buFontTx/>
              <a:buAutoNum type="romanLcParenR"/>
            </a:pPr>
            <a:r>
              <a:rPr lang="en-US" sz="2000" dirty="0" err="1"/>
              <a:t>Nisbah</a:t>
            </a:r>
            <a:r>
              <a:rPr lang="en-US" sz="2000" dirty="0"/>
              <a:t> </a:t>
            </a:r>
            <a:r>
              <a:rPr lang="en-US" sz="2000" dirty="0" err="1"/>
              <a:t>ekuiti</a:t>
            </a:r>
            <a:r>
              <a:rPr lang="en-US" sz="2000" dirty="0"/>
              <a:t> </a:t>
            </a:r>
            <a:r>
              <a:rPr lang="en-US" sz="2000" dirty="0" err="1"/>
              <a:t>bumiputera</a:t>
            </a:r>
            <a:r>
              <a:rPr lang="en-US" sz="2000" dirty="0"/>
              <a:t> </a:t>
            </a:r>
            <a:r>
              <a:rPr lang="en-US" sz="2000" dirty="0" err="1"/>
              <a:t>berbanding</a:t>
            </a:r>
            <a:r>
              <a:rPr lang="en-US" sz="2000" dirty="0"/>
              <a:t> </a:t>
            </a:r>
            <a:r>
              <a:rPr lang="en-US" sz="2000" dirty="0" err="1"/>
              <a:t>ekuiti</a:t>
            </a:r>
            <a:r>
              <a:rPr lang="en-US" sz="2000" dirty="0"/>
              <a:t> </a:t>
            </a:r>
            <a:r>
              <a:rPr lang="en-US" sz="2000" dirty="0" err="1"/>
              <a:t>bukan</a:t>
            </a:r>
            <a:r>
              <a:rPr lang="en-US" sz="2000" dirty="0"/>
              <a:t> </a:t>
            </a:r>
            <a:r>
              <a:rPr lang="en-US" sz="2000" dirty="0" err="1"/>
              <a:t>bumiputera</a:t>
            </a:r>
            <a:r>
              <a:rPr lang="en-US" sz="2000" dirty="0"/>
              <a:t>/</a:t>
            </a:r>
            <a:r>
              <a:rPr lang="en-US" sz="2000" dirty="0" err="1"/>
              <a:t>asing</a:t>
            </a:r>
            <a:r>
              <a:rPr lang="en-US" sz="2000" dirty="0"/>
              <a:t>;</a:t>
            </a:r>
          </a:p>
          <a:p>
            <a:pPr marL="514350" indent="-514350" algn="just">
              <a:buFontTx/>
              <a:buAutoNum type="romanLcParenR"/>
            </a:pPr>
            <a:r>
              <a:rPr lang="en-US" sz="2000" dirty="0" err="1"/>
              <a:t>Pengalaman</a:t>
            </a:r>
            <a:r>
              <a:rPr lang="en-US" sz="2000" dirty="0"/>
              <a:t> firma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melaksanakan</a:t>
            </a:r>
            <a:r>
              <a:rPr lang="en-US" sz="2000" dirty="0"/>
              <a:t> </a:t>
            </a:r>
            <a:r>
              <a:rPr lang="en-US" sz="2000" dirty="0" err="1"/>
              <a:t>projek</a:t>
            </a:r>
            <a:r>
              <a:rPr lang="en-US" sz="2000" dirty="0"/>
              <a:t>/</a:t>
            </a:r>
            <a:r>
              <a:rPr lang="en-US" sz="2000" dirty="0" err="1"/>
              <a:t>kajian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3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terkini</a:t>
            </a:r>
            <a:endParaRPr lang="en-US" sz="2000" dirty="0"/>
          </a:p>
          <a:p>
            <a:pPr marL="514350" lvl="0" indent="-514350" algn="just">
              <a:buFontTx/>
              <a:buAutoNum type="romanLcParenR"/>
            </a:pP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tangan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projek</a:t>
            </a:r>
            <a:r>
              <a:rPr lang="en-US" sz="2000" dirty="0"/>
              <a:t>/</a:t>
            </a:r>
            <a:r>
              <a:rPr lang="en-US" sz="2000" dirty="0" err="1"/>
              <a:t>kajian</a:t>
            </a:r>
            <a:r>
              <a:rPr lang="en-US" sz="2000" dirty="0"/>
              <a:t> </a:t>
            </a:r>
            <a:r>
              <a:rPr lang="en-US" sz="2000" dirty="0" err="1"/>
              <a:t>Kerajaan</a:t>
            </a:r>
            <a:r>
              <a:rPr lang="en-US" sz="2000" dirty="0"/>
              <a:t>/</a:t>
            </a:r>
            <a:r>
              <a:rPr lang="en-US" sz="2000" dirty="0" err="1"/>
              <a:t>Swasta</a:t>
            </a:r>
            <a:r>
              <a:rPr lang="en-US" sz="2000" dirty="0"/>
              <a:t> (Beban </a:t>
            </a:r>
            <a:r>
              <a:rPr lang="en-US" sz="2000" dirty="0" err="1"/>
              <a:t>Kerja</a:t>
            </a:r>
            <a:r>
              <a:rPr lang="en-US" sz="2000" dirty="0"/>
              <a:t>); </a:t>
            </a:r>
            <a:r>
              <a:rPr lang="en-US" sz="2000" dirty="0" err="1"/>
              <a:t>dan</a:t>
            </a:r>
            <a:endParaRPr lang="en-US" sz="2000" dirty="0"/>
          </a:p>
          <a:p>
            <a:pPr marL="514350" indent="-514350" algn="just">
              <a:buAutoNum type="romanLcParenR"/>
            </a:pPr>
            <a:r>
              <a:rPr lang="ms-MY" sz="2000" dirty="0">
                <a:solidFill>
                  <a:schemeClr val="tx1"/>
                </a:solidFill>
              </a:rPr>
              <a:t>Modal berbayar.</a:t>
            </a:r>
          </a:p>
          <a:p>
            <a:pPr marL="514350" indent="-514350">
              <a:buAutoNum type="romanLcParenR"/>
            </a:pPr>
            <a:endParaRPr lang="ms-MY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1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61662"/>
              </p:ext>
            </p:extLst>
          </p:nvPr>
        </p:nvGraphicFramePr>
        <p:xfrm>
          <a:off x="914400" y="1445145"/>
          <a:ext cx="6858000" cy="4812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19086312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00982477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78355308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22053545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727850020"/>
                    </a:ext>
                  </a:extLst>
                </a:gridCol>
              </a:tblGrid>
              <a:tr h="168967">
                <a:tc rowSpan="2"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HURAIAN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MAKLUMAT PERUNDING</a:t>
                      </a:r>
                    </a:p>
                  </a:txBody>
                  <a:tcPr marL="61784" marR="61784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FIRMA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702708"/>
                  </a:ext>
                </a:extLst>
              </a:tr>
              <a:tr h="3751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200" dirty="0">
                          <a:effectLst/>
                        </a:rPr>
                        <a:t>1/3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200" dirty="0">
                          <a:effectLst/>
                        </a:rPr>
                        <a:t>3/3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extLst>
                  <a:ext uri="{0D108BD9-81ED-4DB2-BD59-A6C34878D82A}">
                    <a16:rowId xmlns:a16="http://schemas.microsoft.com/office/drawing/2014/main" val="3553883960"/>
                  </a:ext>
                </a:extLst>
              </a:tr>
              <a:tr h="432612">
                <a:tc rowSpan="7"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Syor Agensi</a:t>
                      </a:r>
                      <a:r>
                        <a:rPr lang="ms-MY" sz="1200" baseline="0" dirty="0">
                          <a:effectLst/>
                        </a:rPr>
                        <a:t> dan Justifikasi Syor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ms-MY" sz="1200" dirty="0">
                          <a:effectLst/>
                        </a:rPr>
                        <a:t>Keputusan Penilaian Jawatankuasa Penilaian Harga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Pendaftaran</a:t>
                      </a:r>
                      <a:r>
                        <a:rPr lang="ms-MY" sz="1200" baseline="0" dirty="0">
                          <a:effectLst/>
                        </a:rPr>
                        <a:t> MOF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200" dirty="0">
                          <a:effectLst/>
                        </a:rPr>
                        <a:t>Berdaftar (340101,340102,340103,</a:t>
                      </a:r>
                      <a:r>
                        <a:rPr lang="ms-MY" sz="1200" baseline="0" dirty="0">
                          <a:effectLst/>
                        </a:rPr>
                        <a:t> 340104,340105,340106,340109,340401)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200" dirty="0">
                          <a:effectLst/>
                        </a:rPr>
                        <a:t>Berdaftar</a:t>
                      </a:r>
                      <a:r>
                        <a:rPr lang="ms-MY" sz="1200" baseline="0" dirty="0">
                          <a:effectLst/>
                        </a:rPr>
                        <a:t> (340101,340103,340104,340105,340106,340109,340404,340901)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200" dirty="0">
                          <a:effectLst/>
                        </a:rPr>
                        <a:t>Berdaftar (340102,340104,340105)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extLst>
                  <a:ext uri="{0D108BD9-81ED-4DB2-BD59-A6C34878D82A}">
                    <a16:rowId xmlns:a16="http://schemas.microsoft.com/office/drawing/2014/main" val="4044797035"/>
                  </a:ext>
                </a:extLst>
              </a:tr>
              <a:tr h="3379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  <a:latin typeface="+mn-lt"/>
                        </a:rPr>
                        <a:t>Bilangan</a:t>
                      </a:r>
                      <a:r>
                        <a:rPr lang="ms-MY" sz="1200" baseline="0" dirty="0">
                          <a:effectLst/>
                          <a:latin typeface="+mn-lt"/>
                        </a:rPr>
                        <a:t> Kakitangan Ikhtisas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1784" marR="61784" marT="0" marB="0" anchor="ctr"/>
                </a:tc>
                <a:extLst>
                  <a:ext uri="{0D108BD9-81ED-4DB2-BD59-A6C34878D82A}">
                    <a16:rowId xmlns:a16="http://schemas.microsoft.com/office/drawing/2014/main" val="1020103082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Peratus</a:t>
                      </a:r>
                      <a:r>
                        <a:rPr lang="ms-MY" sz="1200" baseline="0" dirty="0">
                          <a:effectLst/>
                        </a:rPr>
                        <a:t> Ekuiti Bumiputera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61784" marR="61784" marT="0" marB="0" anchor="ctr"/>
                </a:tc>
                <a:extLst>
                  <a:ext uri="{0D108BD9-81ED-4DB2-BD59-A6C34878D82A}">
                    <a16:rowId xmlns:a16="http://schemas.microsoft.com/office/drawing/2014/main" val="1147385846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Lokasi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Firma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Shah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Alam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Selangor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Kuala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Lumpur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Petaling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Jaya, Selangor</a:t>
                      </a:r>
                    </a:p>
                  </a:txBody>
                  <a:tcPr marL="61784" marR="61784" marT="0" marB="0" anchor="ctr"/>
                </a:tc>
                <a:extLst>
                  <a:ext uri="{0D108BD9-81ED-4DB2-BD59-A6C34878D82A}">
                    <a16:rowId xmlns:a16="http://schemas.microsoft.com/office/drawing/2014/main" val="248854789"/>
                  </a:ext>
                </a:extLst>
              </a:tr>
              <a:tr h="3379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ms-MY" sz="1200" dirty="0">
                          <a:effectLst/>
                        </a:rPr>
                        <a:t>Tarikh Lantikan</a:t>
                      </a:r>
                      <a:r>
                        <a:rPr lang="ms-MY" sz="1200" baseline="0" dirty="0">
                          <a:effectLst/>
                        </a:rPr>
                        <a:t> akhir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03/05/2019</a:t>
                      </a: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24/05/2019</a:t>
                      </a: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14/12/2015</a:t>
                      </a:r>
                    </a:p>
                  </a:txBody>
                  <a:tcPr marL="61784" marR="61784" marT="0" marB="0" anchor="ctr"/>
                </a:tc>
                <a:extLst>
                  <a:ext uri="{0D108BD9-81ED-4DB2-BD59-A6C34878D82A}">
                    <a16:rowId xmlns:a16="http://schemas.microsoft.com/office/drawing/2014/main" val="3732700727"/>
                  </a:ext>
                </a:extLst>
              </a:tr>
              <a:tr h="6758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Bil</a:t>
                      </a:r>
                      <a:r>
                        <a:rPr lang="ms-MY" sz="1200" baseline="0" dirty="0">
                          <a:effectLst/>
                        </a:rPr>
                        <a:t> &amp; Jumlah Nilai Lantikan Firma Bagi Projek/Kajian Untuk 3 Tahun Terkini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en-US" sz="1200" baseline="0" dirty="0">
                          <a:effectLst/>
                          <a:latin typeface="Times New Roman" panose="02020603050405020304" pitchFamily="18" charset="0"/>
                        </a:rPr>
                        <a:t> (RM </a:t>
                      </a:r>
                      <a:r>
                        <a:rPr lang="ms-MY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1,687,794.00)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ms-MY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(RM 533,537.00)</a:t>
                      </a:r>
                      <a:endParaRPr lang="en-MY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1784" marR="61784" marT="0" marB="0" anchor="ctr"/>
                </a:tc>
                <a:extLst>
                  <a:ext uri="{0D108BD9-81ED-4DB2-BD59-A6C34878D82A}">
                    <a16:rowId xmlns:a16="http://schemas.microsoft.com/office/drawing/2014/main" val="2152250922"/>
                  </a:ext>
                </a:extLst>
              </a:tr>
              <a:tr h="318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  <a:latin typeface="+mn-lt"/>
                        </a:rPr>
                        <a:t>Bil</a:t>
                      </a:r>
                      <a:r>
                        <a:rPr lang="ms-MY" sz="1200" baseline="0" dirty="0">
                          <a:effectLst/>
                          <a:latin typeface="+mn-lt"/>
                        </a:rPr>
                        <a:t> &amp; Jumlah Nilai Kerja Dalam Tangan Sama Ada Projek/Kajian Kerajaan/Swasta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</a:rPr>
                        <a:t>3 (RM</a:t>
                      </a:r>
                      <a:r>
                        <a:rPr lang="en-US" sz="1200" baseline="0" dirty="0">
                          <a:effectLst/>
                          <a:latin typeface="Times New Roman" panose="02020603050405020304" pitchFamily="18" charset="0"/>
                        </a:rPr>
                        <a:t> 1,037,258.00)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r>
                        <a:rPr lang="ms-MY" sz="12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(RM 496,716.00)</a:t>
                      </a:r>
                      <a:endParaRPr lang="en-MY" sz="1200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</a:rPr>
                        <a:t>1(RM 6,000.00)</a:t>
                      </a:r>
                    </a:p>
                  </a:txBody>
                  <a:tcPr marL="61784" marR="61784" marT="0" marB="0" anchor="ctr"/>
                </a:tc>
                <a:extLst>
                  <a:ext uri="{0D108BD9-81ED-4DB2-BD59-A6C34878D82A}">
                    <a16:rowId xmlns:a16="http://schemas.microsoft.com/office/drawing/2014/main" val="280601357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0"/>
            <a:ext cx="7239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endParaRPr lang="ms-MY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r>
              <a:rPr lang="ms-MY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SYOR &amp; ULASAN URUS SETIA</a:t>
            </a:r>
            <a:endParaRPr lang="ms-MY" dirty="0"/>
          </a:p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endParaRPr lang="ms-MY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s-MY" sz="1400" dirty="0">
                <a:latin typeface="Arial" panose="020B0604020202020204" pitchFamily="34" charset="0"/>
                <a:cs typeface="Arial" panose="020B0604020202020204" pitchFamily="34" charset="0"/>
              </a:rPr>
              <a:t>Jadual ringkasan urus setia berdasarkan Laporan Pemilihan Jawatankuasa Penilaian Perunding seperti berikut:</a:t>
            </a:r>
          </a:p>
        </p:txBody>
      </p:sp>
    </p:spTree>
    <p:extLst>
      <p:ext uri="{BB962C8B-B14F-4D97-AF65-F5344CB8AC3E}">
        <p14:creationId xmlns:p14="http://schemas.microsoft.com/office/powerpoint/2010/main" val="867229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835620"/>
              </p:ext>
            </p:extLst>
          </p:nvPr>
        </p:nvGraphicFramePr>
        <p:xfrm>
          <a:off x="304800" y="1142998"/>
          <a:ext cx="8686800" cy="6043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3020">
                  <a:extLst>
                    <a:ext uri="{9D8B030D-6E8A-4147-A177-3AD203B41FA5}">
                      <a16:colId xmlns:a16="http://schemas.microsoft.com/office/drawing/2014/main" val="2190863120"/>
                    </a:ext>
                  </a:extLst>
                </a:gridCol>
                <a:gridCol w="1346454">
                  <a:extLst>
                    <a:ext uri="{9D8B030D-6E8A-4147-A177-3AD203B41FA5}">
                      <a16:colId xmlns:a16="http://schemas.microsoft.com/office/drawing/2014/main" val="4009824774"/>
                    </a:ext>
                  </a:extLst>
                </a:gridCol>
                <a:gridCol w="2215134">
                  <a:extLst>
                    <a:ext uri="{9D8B030D-6E8A-4147-A177-3AD203B41FA5}">
                      <a16:colId xmlns:a16="http://schemas.microsoft.com/office/drawing/2014/main" val="3783553082"/>
                    </a:ext>
                  </a:extLst>
                </a:gridCol>
                <a:gridCol w="1911096">
                  <a:extLst>
                    <a:ext uri="{9D8B030D-6E8A-4147-A177-3AD203B41FA5}">
                      <a16:colId xmlns:a16="http://schemas.microsoft.com/office/drawing/2014/main" val="4220535456"/>
                    </a:ext>
                  </a:extLst>
                </a:gridCol>
                <a:gridCol w="1911096">
                  <a:extLst>
                    <a:ext uri="{9D8B030D-6E8A-4147-A177-3AD203B41FA5}">
                      <a16:colId xmlns:a16="http://schemas.microsoft.com/office/drawing/2014/main" val="727850020"/>
                    </a:ext>
                  </a:extLst>
                </a:gridCol>
              </a:tblGrid>
              <a:tr h="187325">
                <a:tc rowSpan="2"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HURAIAN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MAKLUMAT PERUNDING</a:t>
                      </a:r>
                    </a:p>
                  </a:txBody>
                  <a:tcPr marL="61784" marR="61784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FIRMA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702708"/>
                  </a:ext>
                </a:extLst>
              </a:tr>
              <a:tr h="187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200" dirty="0">
                          <a:effectLst/>
                        </a:rPr>
                        <a:t>1/3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200" dirty="0">
                          <a:effectLst/>
                        </a:rPr>
                        <a:t>3/3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extLst>
                  <a:ext uri="{0D108BD9-81ED-4DB2-BD59-A6C34878D82A}">
                    <a16:rowId xmlns:a16="http://schemas.microsoft.com/office/drawing/2014/main" val="3553883960"/>
                  </a:ext>
                </a:extLst>
              </a:tr>
              <a:tr h="4121151">
                <a:tc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Syor Agensi</a:t>
                      </a:r>
                      <a:r>
                        <a:rPr lang="ms-MY" sz="1200" baseline="0" dirty="0">
                          <a:effectLst/>
                        </a:rPr>
                        <a:t> dan Justifikasi Syor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ms-MY" sz="1200" dirty="0">
                          <a:effectLst/>
                        </a:rPr>
                        <a:t>Keputusan Penilaian Jawatankuasa Penilaian Harga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s-MY" sz="1200" dirty="0">
                          <a:effectLst/>
                        </a:rPr>
                        <a:t>Justifikasi Perakuan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784" marR="61784" marT="0" marB="0" anchor="ctr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kepakaran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Perkhidmatan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Perunding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Profiling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berbanding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firma lain.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kakitangan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berkelulusan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statistik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171450" marR="0" indent="-17145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juga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orang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kakitangan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kakitangan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dimiliki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mampu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menyelesaikan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kajian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ditetapkan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/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Kelulusan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kakitangan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statistik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pengalaman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menjalankan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profiling.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/>
                </a:tc>
                <a:tc>
                  <a:txBody>
                    <a:bodyPr/>
                    <a:lstStyle/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hanya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seorang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kakitangan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maklumat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dijana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e-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Perunding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banyak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pengalaman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terdahulu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berkaitan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Perolehan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perkhidmatan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nasihat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kepakaran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ditawarkan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firma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berdaftar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bawah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perkhidmatan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perunding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diluluskan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MOF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iaitu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340103-Kajian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ms-MY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1784" marR="61784" marT="0" marB="0"/>
                </a:tc>
                <a:extLst>
                  <a:ext uri="{0D108BD9-81ED-4DB2-BD59-A6C34878D82A}">
                    <a16:rowId xmlns:a16="http://schemas.microsoft.com/office/drawing/2014/main" val="404479703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" y="-19251"/>
            <a:ext cx="8077200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5888" marR="0" algn="ctr">
              <a:spcBef>
                <a:spcPts val="0"/>
              </a:spcBef>
              <a:spcAft>
                <a:spcPts val="0"/>
              </a:spcAft>
            </a:pPr>
            <a:r>
              <a:rPr lang="ms-MY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SYOR &amp; ULASAN URUS SETIA</a:t>
            </a:r>
            <a:endParaRPr lang="ms-MY" dirty="0"/>
          </a:p>
          <a:p>
            <a:endParaRPr lang="ms-MY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ms-MY" dirty="0">
                <a:latin typeface="Arial" panose="020B0604020202020204" pitchFamily="34" charset="0"/>
                <a:cs typeface="Arial" panose="020B0604020202020204" pitchFamily="34" charset="0"/>
              </a:rPr>
              <a:t>Jadual ringkasan urus setia berdasarkan Laporan Pemilihan Jawatankuasa Penilaian Perunding seperti berikut:</a:t>
            </a:r>
          </a:p>
        </p:txBody>
      </p:sp>
    </p:spTree>
    <p:extLst>
      <p:ext uri="{BB962C8B-B14F-4D97-AF65-F5344CB8AC3E}">
        <p14:creationId xmlns:p14="http://schemas.microsoft.com/office/powerpoint/2010/main" val="1065087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3904</TotalTime>
  <Words>926</Words>
  <Application>Microsoft Office PowerPoint</Application>
  <PresentationFormat>On-screen Show (4:3)</PresentationFormat>
  <Paragraphs>174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Swinburne</dc:creator>
  <cp:lastModifiedBy>Latitude 3490</cp:lastModifiedBy>
  <cp:revision>221</cp:revision>
  <cp:lastPrinted>2019-11-05T02:01:09Z</cp:lastPrinted>
  <dcterms:created xsi:type="dcterms:W3CDTF">2016-10-06T04:19:52Z</dcterms:created>
  <dcterms:modified xsi:type="dcterms:W3CDTF">2022-08-11T01:05:33Z</dcterms:modified>
</cp:coreProperties>
</file>