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8" r:id="rId2"/>
  </p:sldIdLst>
  <p:sldSz cx="6858000" cy="9906000" type="A4"/>
  <p:notesSz cx="6858000" cy="9144000"/>
  <p:embeddedFontLst>
    <p:embeddedFont>
      <p:font typeface="Poppins" panose="00000500000000000000" pitchFamily="2" charset="0"/>
      <p:regular r:id="rId4"/>
      <p:bold r:id="rId5"/>
      <p:italic r:id="rId6"/>
      <p:boldItalic r:id="rId7"/>
    </p:embeddedFont>
    <p:embeddedFont>
      <p:font typeface="Poppins Light" panose="000004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2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95f7ed27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295f7ed27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71487" y="527050"/>
            <a:ext cx="5915025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71487" y="2636837"/>
            <a:ext cx="5915025" cy="628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71487" y="527050"/>
            <a:ext cx="5915025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286543" y="2821781"/>
            <a:ext cx="62849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71487" y="527050"/>
            <a:ext cx="5915025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71487" y="527050"/>
            <a:ext cx="5915025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487" y="527050"/>
            <a:ext cx="5915025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487" y="2636837"/>
            <a:ext cx="5915025" cy="628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71487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271712" y="9182100"/>
            <a:ext cx="2314575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843462" y="9182100"/>
            <a:ext cx="154305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5"/>
          <p:cNvSpPr txBox="1"/>
          <p:nvPr/>
        </p:nvSpPr>
        <p:spPr>
          <a:xfrm>
            <a:off x="4319587" y="5319712"/>
            <a:ext cx="2330400" cy="3684600"/>
          </a:xfrm>
          <a:prstGeom prst="rect">
            <a:avLst/>
          </a:prstGeom>
          <a:solidFill>
            <a:srgbClr val="FCCE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5"/>
          <p:cNvSpPr txBox="1"/>
          <p:nvPr/>
        </p:nvSpPr>
        <p:spPr>
          <a:xfrm>
            <a:off x="4291012" y="1022350"/>
            <a:ext cx="3232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E71"/>
              </a:buClr>
              <a:buSzPts val="1200"/>
              <a:buFont typeface="Poppins"/>
              <a:buNone/>
            </a:pPr>
            <a:r>
              <a:rPr lang="en-US" sz="1200" b="0" i="0" u="none">
                <a:solidFill>
                  <a:srgbClr val="638E71"/>
                </a:solidFill>
                <a:latin typeface="Poppins"/>
                <a:ea typeface="Poppins"/>
                <a:cs typeface="Poppins"/>
                <a:sym typeface="Poppins"/>
              </a:rPr>
              <a:t>SITUATION GEOGRAPHIQUE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r>
              <a:rPr lang="en-U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Vin de France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25"/>
          <p:cNvSpPr txBox="1"/>
          <p:nvPr/>
        </p:nvSpPr>
        <p:spPr>
          <a:xfrm>
            <a:off x="577088" y="1062950"/>
            <a:ext cx="37353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E71"/>
              </a:buClr>
              <a:buSzPts val="1200"/>
              <a:buFont typeface="Poppins"/>
              <a:buNone/>
            </a:pPr>
            <a:r>
              <a:rPr lang="en-US" sz="1200" b="0" i="0" u="none">
                <a:solidFill>
                  <a:srgbClr val="638E71"/>
                </a:solidFill>
                <a:latin typeface="Poppins"/>
                <a:ea typeface="Poppins"/>
                <a:cs typeface="Poppins"/>
                <a:sym typeface="Poppins"/>
              </a:rPr>
              <a:t>CEPAGE: </a:t>
            </a: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100% Grenache </a:t>
            </a:r>
            <a:endParaRPr sz="1200" b="0" i="0" u="none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</a:pPr>
            <a:endParaRPr/>
          </a:p>
          <a:p>
            <a:pPr marL="0" marR="0" lvl="0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E71"/>
              </a:buClr>
              <a:buSzPts val="1200"/>
              <a:buFont typeface="Poppins"/>
              <a:buNone/>
            </a:pPr>
            <a:endParaRPr sz="1200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E71"/>
              </a:buClr>
              <a:buSzPts val="1200"/>
              <a:buFont typeface="Poppins"/>
              <a:buNone/>
            </a:pPr>
            <a:endParaRPr sz="1200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2222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100">
              <a:solidFill>
                <a:srgbClr val="22222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25"/>
          <p:cNvSpPr txBox="1"/>
          <p:nvPr/>
        </p:nvSpPr>
        <p:spPr>
          <a:xfrm>
            <a:off x="4797425" y="3292475"/>
            <a:ext cx="230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E71"/>
              </a:buClr>
              <a:buSzPts val="1200"/>
              <a:buFont typeface="Poppins"/>
              <a:buNone/>
            </a:pPr>
            <a:r>
              <a:rPr lang="en-US" sz="1200" b="0" i="0" u="none">
                <a:solidFill>
                  <a:srgbClr val="638E71"/>
                </a:solidFill>
                <a:latin typeface="Poppins"/>
                <a:ea typeface="Poppins"/>
                <a:cs typeface="Poppins"/>
                <a:sym typeface="Poppins"/>
              </a:rPr>
              <a:t>AVIS DES VINOTIERS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Poppins Light"/>
              <a:buNone/>
            </a:pPr>
            <a:r>
              <a:rPr lang="en-US" sz="1200" b="0" i="0" u="none">
                <a:solidFill>
                  <a:srgbClr val="FF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(</a:t>
            </a:r>
            <a:r>
              <a:rPr lang="en-US" sz="1200">
                <a:solidFill>
                  <a:srgbClr val="FF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Vinotier</a:t>
            </a:r>
            <a:r>
              <a:rPr lang="en-US" sz="1200" b="0" i="0" u="none">
                <a:solidFill>
                  <a:srgbClr val="FF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à toi)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r>
              <a:rPr lang="en-US" sz="1200" b="0" i="0" u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/>
          </a:p>
        </p:txBody>
      </p:sp>
      <p:sp>
        <p:nvSpPr>
          <p:cNvPr id="524" name="Google Shape;524;p25"/>
          <p:cNvSpPr txBox="1"/>
          <p:nvPr/>
        </p:nvSpPr>
        <p:spPr>
          <a:xfrm>
            <a:off x="160337" y="9526587"/>
            <a:ext cx="664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E74"/>
              </a:buClr>
              <a:buSzPts val="1200"/>
              <a:buFont typeface="Poppins"/>
              <a:buNone/>
            </a:pPr>
            <a:r>
              <a:rPr lang="en-US" sz="1200" b="0" i="0" u="none">
                <a:solidFill>
                  <a:srgbClr val="FCCE74"/>
                </a:solidFill>
                <a:latin typeface="Poppins"/>
                <a:ea typeface="Poppins"/>
                <a:cs typeface="Poppins"/>
                <a:sym typeface="Poppins"/>
              </a:rPr>
              <a:t>LA CONVIVIALITÉ EN BOUTEILLE•ATOOKILIFE.COM • @ATOOKI_FRANCE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FCCE7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5" name="Google Shape;5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75" y="1846888"/>
            <a:ext cx="303212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2163" y="5329763"/>
            <a:ext cx="395287" cy="39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391725"/>
            <a:ext cx="400050" cy="41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950" y="7788612"/>
            <a:ext cx="346075" cy="36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93400" y="7874337"/>
            <a:ext cx="309562" cy="18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9412" y="8453325"/>
            <a:ext cx="414337" cy="40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70400" y="1446212"/>
            <a:ext cx="1712912" cy="178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246513" y="5052675"/>
            <a:ext cx="406401" cy="39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200" y="2894725"/>
            <a:ext cx="315911" cy="39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8262" y="2393837"/>
            <a:ext cx="425450" cy="41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183312" y="9301162"/>
            <a:ext cx="514350" cy="50958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5"/>
          <p:cNvSpPr txBox="1"/>
          <p:nvPr/>
        </p:nvSpPr>
        <p:spPr>
          <a:xfrm>
            <a:off x="15413" y="2373325"/>
            <a:ext cx="4055700" cy="6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E71"/>
              </a:buClr>
              <a:buSzPts val="1200"/>
              <a:buFont typeface="Poppins"/>
              <a:buNone/>
            </a:pPr>
            <a:r>
              <a:rPr lang="en-US" sz="1200" b="0" i="0" u="none">
                <a:solidFill>
                  <a:srgbClr val="638E71"/>
                </a:solidFill>
                <a:latin typeface="Poppins"/>
                <a:ea typeface="Poppins"/>
                <a:cs typeface="Poppins"/>
                <a:sym typeface="Poppins"/>
              </a:rPr>
              <a:t>SOL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r>
              <a:rPr lang="en-U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Argilo-C</a:t>
            </a:r>
            <a:r>
              <a:rPr lang="en-US" sz="1200" b="0" i="0" u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alcaire</a:t>
            </a:r>
            <a:r>
              <a:rPr lang="en-U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r>
              <a:rPr lang="en-US" sz="1200" b="0" i="0" u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 sz="1200" b="0" i="0" u="none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E71"/>
              </a:buClr>
              <a:buSzPts val="1200"/>
              <a:buFont typeface="Poppins"/>
              <a:buNone/>
            </a:pPr>
            <a:r>
              <a:rPr lang="en-US" sz="1200" b="0" i="0" u="none">
                <a:solidFill>
                  <a:srgbClr val="638E71"/>
                </a:solidFill>
                <a:latin typeface="Poppins"/>
                <a:ea typeface="Poppins"/>
                <a:cs typeface="Poppins"/>
                <a:sym typeface="Poppins"/>
              </a:rPr>
              <a:t>VINIFICATION</a:t>
            </a:r>
            <a:endParaRPr sz="1200" b="0" i="0" u="none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Pressurage pneumatique en toute douceur.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Notre vin rosé bio et végane constitue la base de  Cypher, qui est tout d’abord distillée à froid (30°) grâce à une colonne de distillation sous atmosphère sous vide afin d’y extraire 100% de l’alcool sans déstructurer le vin ni lui conférer des arômes de chauffe.  Les arômes contenus dans l’alcool sont réintroduis dans Cypher à travers une légère formulation aromatique.  A la pasteurisation, nous préférons l’utilisation raisonnée d’un conservateur agroalimentaire afin de se substituer au conservateur naturel qu’est l’alcool.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A apprécier pour sa fraîcheur aromatique dans les 18 mois (DLC de 4 ans).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Sucres résiduels naturels (pas d’ajout de notre part) : 23 mg / Litre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Le QR code au dos de la bouteille vous donne accès à la composition détaillée de Cypher.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r>
              <a:rPr lang="en-US" sz="1100" b="1">
                <a:solidFill>
                  <a:srgbClr val="104E1E"/>
                </a:solidFill>
              </a:rPr>
              <a:t>Approche écoresponsable: </a:t>
            </a:r>
            <a:endParaRPr sz="1100" b="1">
              <a:solidFill>
                <a:srgbClr val="104E1E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Pas de capsule en aluminium, étiquettes en papier recyclé, encre à l’eau. Cypher est réalisé à base de notre vin bio et végan.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rgbClr val="104E1E"/>
                </a:solidFill>
              </a:rPr>
              <a:t>Calories: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E&lt;10 Kcal / 42 Kj pour 100ml (10 fois moins de calories qu’un verre de vin standard).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Fraicheur, fruité. Notes de fruits rouges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Tendu et vif 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7" name="Google Shape;537;p25"/>
          <p:cNvSpPr/>
          <p:nvPr/>
        </p:nvSpPr>
        <p:spPr>
          <a:xfrm>
            <a:off x="5146387" y="2666400"/>
            <a:ext cx="223800" cy="223800"/>
          </a:xfrm>
          <a:prstGeom prst="ellipse">
            <a:avLst/>
          </a:prstGeom>
          <a:solidFill>
            <a:srgbClr val="FCCE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270375" y="3281362"/>
            <a:ext cx="501650" cy="4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5"/>
          <p:cNvSpPr txBox="1"/>
          <p:nvPr/>
        </p:nvSpPr>
        <p:spPr>
          <a:xfrm>
            <a:off x="4671175" y="5892800"/>
            <a:ext cx="16272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</a:pPr>
            <a:r>
              <a:rPr lang="en-US" sz="1200" b="0" i="0" u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CATEGORIE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r>
              <a:rPr lang="en-US" sz="1200" b="0" i="0" u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Vin </a:t>
            </a:r>
            <a:r>
              <a:rPr lang="en-U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désalcolisé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</a:pPr>
            <a:r>
              <a:rPr lang="en-US" sz="1200" b="0" i="0" u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ANNEE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r>
              <a:rPr lang="en-US" sz="1200" b="0" i="0" u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</a:t>
            </a:r>
            <a:r>
              <a:rPr lang="en-U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</a:pPr>
            <a:r>
              <a:rPr lang="en-US"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% vol :  </a:t>
            </a:r>
            <a:r>
              <a:rPr lang="en-U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0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40" name="Google Shape;540;p25"/>
          <p:cNvCxnSpPr/>
          <p:nvPr/>
        </p:nvCxnSpPr>
        <p:spPr>
          <a:xfrm>
            <a:off x="4081462" y="1228725"/>
            <a:ext cx="0" cy="7826400"/>
          </a:xfrm>
          <a:prstGeom prst="straightConnector1">
            <a:avLst/>
          </a:prstGeom>
          <a:noFill/>
          <a:ln w="12700" cap="flat" cmpd="sng">
            <a:solidFill>
              <a:srgbClr val="FCCE7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41" name="Google Shape;541;p25"/>
          <p:cNvSpPr txBox="1"/>
          <p:nvPr/>
        </p:nvSpPr>
        <p:spPr>
          <a:xfrm>
            <a:off x="4216400" y="9220200"/>
            <a:ext cx="2303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E71"/>
              </a:buClr>
              <a:buSzPts val="1200"/>
              <a:buFont typeface="Poppins"/>
              <a:buNone/>
            </a:pPr>
            <a:r>
              <a:rPr lang="en-US" sz="1200" b="0" i="0" u="none">
                <a:solidFill>
                  <a:srgbClr val="638E71"/>
                </a:solidFill>
                <a:latin typeface="Poppins"/>
                <a:ea typeface="Poppins"/>
                <a:cs typeface="Poppins"/>
                <a:sym typeface="Poppins"/>
              </a:rPr>
              <a:t>Carton de 6 bouteilles</a:t>
            </a:r>
            <a:endParaRPr/>
          </a:p>
        </p:txBody>
      </p:sp>
      <p:sp>
        <p:nvSpPr>
          <p:cNvPr id="542" name="Google Shape;542;p25"/>
          <p:cNvSpPr txBox="1"/>
          <p:nvPr/>
        </p:nvSpPr>
        <p:spPr>
          <a:xfrm>
            <a:off x="584200" y="1150937"/>
            <a:ext cx="353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Poppins Light"/>
              <a:buNone/>
            </a:pPr>
            <a:r>
              <a:rPr lang="en-US" sz="1200">
                <a:solidFill>
                  <a:srgbClr val="38761D"/>
                </a:solidFill>
                <a:latin typeface="Poppins Light"/>
                <a:ea typeface="Poppins Light"/>
                <a:cs typeface="Poppins Light"/>
                <a:sym typeface="Poppins Light"/>
              </a:rPr>
              <a:t>Le Domaine</a:t>
            </a:r>
            <a:r>
              <a:rPr lang="en-US" sz="1200" b="0" i="0" u="none">
                <a:solidFill>
                  <a:srgbClr val="38761D"/>
                </a:solidFill>
                <a:latin typeface="Poppins Light"/>
                <a:ea typeface="Poppins Light"/>
                <a:cs typeface="Poppins Light"/>
                <a:sym typeface="Poppins Light"/>
              </a:rPr>
              <a:t> ?</a:t>
            </a:r>
            <a:endParaRPr sz="1200" b="1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222222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Terres de Brau, est un  vignoble de 41  hectares,  pionnier de l’agriculture  biologique. 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Poppins Light"/>
              <a:buNone/>
            </a:pPr>
            <a:endParaRPr sz="1200" b="1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43" name="Google Shape;543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54000" y="1079500"/>
            <a:ext cx="315912" cy="39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5"/>
          <p:cNvPicPr preferRelativeResize="0"/>
          <p:nvPr/>
        </p:nvPicPr>
        <p:blipFill rotWithShape="1">
          <a:blip r:embed="rId16">
            <a:alphaModFix/>
          </a:blip>
          <a:srcRect l="31464" t="-43974" b="-14"/>
          <a:stretch/>
        </p:blipFill>
        <p:spPr>
          <a:xfrm>
            <a:off x="3814125" y="-87300"/>
            <a:ext cx="2888300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5"/>
          <p:cNvSpPr txBox="1"/>
          <p:nvPr/>
        </p:nvSpPr>
        <p:spPr>
          <a:xfrm>
            <a:off x="3790950" y="173037"/>
            <a:ext cx="355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</a:pPr>
            <a:r>
              <a:rPr lang="en-US" sz="2000" b="0" i="0" u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FICHE TECHNIQUE</a:t>
            </a:r>
            <a:endParaRPr sz="1000"/>
          </a:p>
        </p:txBody>
      </p:sp>
      <p:pic>
        <p:nvPicPr>
          <p:cNvPr id="546" name="Google Shape;546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23825" y="219075"/>
            <a:ext cx="3571876" cy="3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5"/>
          <p:cNvSpPr txBox="1"/>
          <p:nvPr/>
        </p:nvSpPr>
        <p:spPr>
          <a:xfrm>
            <a:off x="3344850" y="497950"/>
            <a:ext cx="3533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Poppins"/>
                <a:ea typeface="Poppins"/>
                <a:cs typeface="Poppins"/>
                <a:sym typeface="Poppins"/>
              </a:rPr>
              <a:t>Domaine de Brau  -CYPHER Rosé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48" name="Google Shape;548;p25"/>
          <p:cNvPicPr preferRelativeResize="0"/>
          <p:nvPr/>
        </p:nvPicPr>
        <p:blipFill rotWithShape="1">
          <a:blip r:embed="rId18">
            <a:alphaModFix/>
          </a:blip>
          <a:srcRect l="38401" t="6940" r="40163" b="18354"/>
          <a:stretch/>
        </p:blipFill>
        <p:spPr>
          <a:xfrm>
            <a:off x="4633100" y="3523987"/>
            <a:ext cx="1469998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25"/>
          <p:cNvSpPr txBox="1"/>
          <p:nvPr/>
        </p:nvSpPr>
        <p:spPr>
          <a:xfrm>
            <a:off x="677688" y="8453325"/>
            <a:ext cx="33198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638E71"/>
              </a:buClr>
              <a:buSzPts val="1200"/>
              <a:buFont typeface="Poppins"/>
              <a:buNone/>
            </a:pPr>
            <a:r>
              <a:rPr lang="en-US" sz="1200">
                <a:solidFill>
                  <a:srgbClr val="638E71"/>
                </a:solidFill>
                <a:latin typeface="Poppins"/>
                <a:ea typeface="Poppins"/>
                <a:cs typeface="Poppins"/>
                <a:sym typeface="Poppins"/>
              </a:rPr>
              <a:t>COMMENT L’APPRECIER</a:t>
            </a:r>
            <a:endParaRPr sz="1200">
              <a:solidFill>
                <a:srgbClr val="638E7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Servir frais à 8- 9°C.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En apéritif, en mocktails ou à table avec des salades, plats méditerranéens, tapas, poissons et fruits de mer, tartes aux fruits.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Format A4 (210 x 297 mm)</PresentationFormat>
  <Paragraphs>76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Poppins Light</vt:lpstr>
      <vt:lpstr>Poppins</vt:lpstr>
      <vt:lpstr>Calibri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DELPERIE</dc:creator>
  <cp:lastModifiedBy>Simon DELPERIE</cp:lastModifiedBy>
  <cp:revision>1</cp:revision>
  <dcterms:modified xsi:type="dcterms:W3CDTF">2024-02-04T13:45:04Z</dcterms:modified>
</cp:coreProperties>
</file>